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9133" r:id="rId1"/>
  </p:sldMasterIdLst>
  <p:notesMasterIdLst>
    <p:notesMasterId r:id="rId4"/>
  </p:notesMasterIdLst>
  <p:handoutMasterIdLst>
    <p:handoutMasterId r:id="rId5"/>
  </p:handoutMasterIdLst>
  <p:sldIdLst>
    <p:sldId id="2395" r:id="rId2"/>
    <p:sldId id="2397" r:id="rId3"/>
  </p:sldIdLst>
  <p:sldSz cx="9144000" cy="5143500" type="screen16x9"/>
  <p:notesSz cx="7010400" cy="92964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66CCFF"/>
    <a:srgbClr val="92BEE2"/>
    <a:srgbClr val="338ED9"/>
    <a:srgbClr val="0066CC"/>
    <a:srgbClr val="0000FF"/>
    <a:srgbClr val="00001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ABF04F-53D6-4998-AF86-24466879C0CE}" v="11" dt="2025-08-09T17:23:54.3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061" autoAdjust="0"/>
  </p:normalViewPr>
  <p:slideViewPr>
    <p:cSldViewPr>
      <p:cViewPr varScale="1">
        <p:scale>
          <a:sx n="103" d="100"/>
          <a:sy n="103" d="100"/>
        </p:scale>
        <p:origin x="672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59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5"/>
            <a:ext cx="3037840" cy="46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4" y="5"/>
            <a:ext cx="3037840" cy="46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3021"/>
            <a:ext cx="3037840" cy="46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4" y="8833021"/>
            <a:ext cx="3037840" cy="46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6694A7F-F612-4B1A-86E5-A6285AB95B0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8803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3037840" cy="46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4" y="4"/>
            <a:ext cx="3037840" cy="46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0050" y="700088"/>
            <a:ext cx="6211888" cy="3495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3" y="4429294"/>
            <a:ext cx="5140960" cy="4192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58585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4" y="8858585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95A235F-795C-4DFC-B285-F7D0FC09960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6362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73" indent="-285721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883" indent="-228577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36" indent="-228577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189" indent="-228577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43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496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649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02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173D10-4265-401C-9248-5B58623A3FFD}" type="slidenum">
              <a:rPr lang="es-ES" altLang="es-CO" smtClean="0"/>
              <a:pPr algn="r" eaLnBrk="1" hangingPunct="1">
                <a:spcBef>
                  <a:spcPct val="0"/>
                </a:spcBef>
              </a:pPr>
              <a:t>1</a:t>
            </a:fld>
            <a:endParaRPr lang="es-ES" altLang="es-CO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700088"/>
            <a:ext cx="6211888" cy="3495675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es-CO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479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dividendos primer semestre año  anterior (enero-junio22)</a:t>
            </a:r>
            <a:r>
              <a:rPr lang="es-MX" sz="2800" dirty="0"/>
              <a:t> </a:t>
            </a:r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         189.998.027.767</a:t>
            </a:r>
          </a:p>
          <a:p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 variación de dividendos vs el semestre anterior</a:t>
            </a:r>
            <a:r>
              <a:rPr lang="es-MX" sz="2800" dirty="0"/>
              <a:t> </a:t>
            </a:r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-14,13%</a:t>
            </a:r>
            <a:r>
              <a:rPr lang="es-MX" sz="2800" dirty="0"/>
              <a:t> </a:t>
            </a:r>
          </a:p>
          <a:p>
            <a:endParaRPr lang="es-MX" sz="2800" b="0" i="0" u="none" strike="noStrike" dirty="0">
              <a:effectLst/>
              <a:latin typeface="Arial" panose="020B0604020202020204" pitchFamily="34" charset="0"/>
            </a:endParaRPr>
          </a:p>
          <a:p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dividendos segundo  semestre año  anterior (enero-junio22)</a:t>
            </a:r>
            <a:r>
              <a:rPr lang="es-MX" sz="2800" dirty="0"/>
              <a:t> </a:t>
            </a:r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         161.155.139.906 </a:t>
            </a:r>
          </a:p>
          <a:p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variación de dividendos vs el mismo semestre del año anterior</a:t>
            </a:r>
            <a:r>
              <a:rPr lang="es-MX" sz="2800" dirty="0"/>
              <a:t> </a:t>
            </a:r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1,24%</a:t>
            </a:r>
            <a:r>
              <a:rPr lang="es-MX" sz="2800" dirty="0"/>
              <a:t> </a:t>
            </a:r>
          </a:p>
          <a:p>
            <a:endParaRPr lang="es-MX" sz="2800" b="0" i="0" u="none" strike="noStrike" dirty="0">
              <a:effectLst/>
              <a:latin typeface="Arial" panose="020B0604020202020204" pitchFamily="34" charset="0"/>
            </a:endParaRPr>
          </a:p>
          <a:p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Reserva año anterior</a:t>
            </a:r>
            <a:r>
              <a:rPr lang="es-MX" sz="2800" dirty="0"/>
              <a:t> </a:t>
            </a:r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 $     3.162.755.402,00 </a:t>
            </a:r>
          </a:p>
          <a:p>
            <a:r>
              <a:rPr lang="es-MX" sz="1800" b="0" i="0" u="none" strike="noStrike" dirty="0">
                <a:effectLst/>
                <a:latin typeface="Arial" panose="020B0604020202020204" pitchFamily="34" charset="0"/>
              </a:rPr>
              <a:t>Reserva 2023  :3.777.708.911 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5A235F-795C-4DFC-B285-F7D0FC09960A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199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3221F-C972-44FC-807D-B06244D2B701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34616-181E-44C3-ACC4-1520D18618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431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7C9B1-CFA4-494F-BB80-70A1B3C6D18F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9B591-F2C7-4DD1-92DC-FEDB6EC01F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711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AE606-4F56-4E85-8AAA-F3FFB87BED00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C2A94-B7D9-4F36-A8D6-962E0D086E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214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B0771-97F3-4511-B42D-C2C260B48C0F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E888A-134E-4A25-B7F8-6D0EDE14B0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875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777EA-4C73-465D-850E-9C6E839852C0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4C419-5700-4E45-80A2-6B94F38179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801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5050-F508-48DE-895D-2CA4BA274709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E60F-5E40-41F9-8DB0-FB96B77877D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409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F52B0-9EA9-4B2D-BB8A-33D1710FCC71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B7466-D55F-451B-82A3-34848CFE03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56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2B36E-7547-4BE3-9AD6-7B495AB9951A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422AB-F073-462C-850E-7ACDAD85DB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784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8F713-5647-48C3-9309-3A44C0384427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068C1-71BE-472B-8AC3-1E3243C758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88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1A2B1-D8E8-43AA-9624-AD4661F5939F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EED28-2F66-4F1B-ABC8-CC9AEA603A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01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A09D-6023-4B8C-9D3B-2A385CA3E067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AEDC-AE32-4FCF-B790-91C0B33EEC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597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6989-8B50-4A5C-9C9E-419637C9A23E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6431B-62B2-427C-9675-B74B66A517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762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D2B6DD-8575-4EE8-BDA8-A6854AB43A95}" type="datetimeFigureOut">
              <a:rPr lang="es-ES"/>
              <a:pPr>
                <a:defRPr/>
              </a:pPr>
              <a:t>25/08/2025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C33536-61A9-4269-9B63-70F87D7834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29" name="3 Grupo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8" name="7 Rectángulo"/>
            <p:cNvSpPr/>
            <p:nvPr/>
          </p:nvSpPr>
          <p:spPr>
            <a:xfrm>
              <a:off x="0" y="0"/>
              <a:ext cx="9144000" cy="571500"/>
            </a:xfrm>
            <a:prstGeom prst="rect">
              <a:avLst/>
            </a:prstGeom>
            <a:solidFill>
              <a:srgbClr val="003399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0" y="6286500"/>
              <a:ext cx="9144000" cy="571500"/>
            </a:xfrm>
            <a:prstGeom prst="rect">
              <a:avLst/>
            </a:prstGeom>
            <a:solidFill>
              <a:srgbClr val="99CC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pic>
          <p:nvPicPr>
            <p:cNvPr id="1032" name="9 Imagen" descr="Llamita.JPG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8125" y="5764213"/>
              <a:ext cx="123348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91855" r:id="rId1"/>
    <p:sldLayoutId id="2147491856" r:id="rId2"/>
    <p:sldLayoutId id="2147491857" r:id="rId3"/>
    <p:sldLayoutId id="2147491858" r:id="rId4"/>
    <p:sldLayoutId id="2147491859" r:id="rId5"/>
    <p:sldLayoutId id="2147491860" r:id="rId6"/>
    <p:sldLayoutId id="2147491861" r:id="rId7"/>
    <p:sldLayoutId id="2147491862" r:id="rId8"/>
    <p:sldLayoutId id="2147491863" r:id="rId9"/>
    <p:sldLayoutId id="2147491864" r:id="rId10"/>
    <p:sldLayoutId id="2147491865" r:id="rId11"/>
    <p:sldLayoutId id="2147491866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https://gascaribesa-my.sharepoint.com/personal/edudan_gascaribe_com/Documents/Planeaci&#243;n%20financiera/2025/Caribe/Reparto%20Dividendos/Urilidades%20Reparto%20l%20Sem%202025/Reparto%20Utilidades/REPARTO%20DIVIDENDOS%20I%20SEM%202025.xlsx!ENERO%20-%20JUNIO%202025!F9C2:F20C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6" name="Text Box 4116"/>
          <p:cNvSpPr txBox="1">
            <a:spLocks noChangeArrowheads="1"/>
          </p:cNvSpPr>
          <p:nvPr/>
        </p:nvSpPr>
        <p:spPr bwMode="auto">
          <a:xfrm>
            <a:off x="-108520" y="1267428"/>
            <a:ext cx="495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es-MX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PROYECTO DE DISTRIBUCIÓN </a:t>
            </a:r>
          </a:p>
          <a:p>
            <a:pPr eaLnBrk="0" hangingPunct="0">
              <a:spcBef>
                <a:spcPts val="0"/>
              </a:spcBef>
              <a:defRPr/>
            </a:pPr>
            <a:r>
              <a:rPr lang="es-MX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 UTILIDADES</a:t>
            </a:r>
          </a:p>
        </p:txBody>
      </p:sp>
      <p:sp>
        <p:nvSpPr>
          <p:cNvPr id="14345" name="Text Box 4152"/>
          <p:cNvSpPr txBox="1">
            <a:spLocks noChangeArrowheads="1"/>
          </p:cNvSpPr>
          <p:nvPr/>
        </p:nvSpPr>
        <p:spPr bwMode="auto">
          <a:xfrm>
            <a:off x="1043608" y="2571750"/>
            <a:ext cx="4953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s-MX" altLang="es-C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ENERO - JUNIO 2025</a:t>
            </a:r>
            <a:endParaRPr lang="es-ES" alt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39400"/>
      </p:ext>
    </p:ext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61">
            <a:extLst>
              <a:ext uri="{FF2B5EF4-FFF2-40B4-BE49-F238E27FC236}">
                <a16:creationId xmlns:a16="http://schemas.microsoft.com/office/drawing/2014/main" id="{391D2785-71F7-41BE-A9BA-771F85912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38646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CO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PROYECTO DE REPARTO DE UTILIDADES </a:t>
            </a:r>
            <a:endParaRPr kumimoji="0" lang="es-ES" altLang="es-CO" sz="24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0E2C708-554F-4FCF-A293-A8A89830E31B}"/>
              </a:ext>
            </a:extLst>
          </p:cNvPr>
          <p:cNvSpPr/>
          <p:nvPr/>
        </p:nvSpPr>
        <p:spPr>
          <a:xfrm>
            <a:off x="3269413" y="745708"/>
            <a:ext cx="26052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ENERO- JUNIO 2025 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BA59D5C-5F73-2AAA-038B-E1C75EF311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63177"/>
              </p:ext>
            </p:extLst>
          </p:nvPr>
        </p:nvGraphicFramePr>
        <p:xfrm>
          <a:off x="525463" y="1476375"/>
          <a:ext cx="8093075" cy="219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696417" imgH="2352704" progId="Excel.Sheet.12">
                  <p:link updateAutomatic="1"/>
                </p:oleObj>
              </mc:Choice>
              <mc:Fallback>
                <p:oleObj name="Worksheet" r:id="rId3" imgW="8696417" imgH="2352704" progId="Excel.Sheet.12">
                  <p:link updateAutomatic="1"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CBA59D5C-5F73-2AAA-038B-E1C75EF311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463" y="1476375"/>
                        <a:ext cx="8093075" cy="219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A3672736-0B15-352C-0A8C-5C3DBB8C55A2}"/>
              </a:ext>
            </a:extLst>
          </p:cNvPr>
          <p:cNvSpPr txBox="1"/>
          <p:nvPr/>
        </p:nvSpPr>
        <p:spPr>
          <a:xfrm>
            <a:off x="467544" y="3704188"/>
            <a:ext cx="60935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Estimación a Junio Art. 49 E.T. dividendo No Gravado renta 2025: $142.109.805.454</a:t>
            </a:r>
          </a:p>
          <a:p>
            <a:pPr algn="l"/>
            <a:r>
              <a:rPr lang="es-MX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Estimación a Junio Art. 49 E.T.  dividendo Gravado renta 2025: $16.963.045.400</a:t>
            </a: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37436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</Template>
  <TotalTime>237547</TotalTime>
  <Words>106</Words>
  <Application>Microsoft Office PowerPoint</Application>
  <PresentationFormat>Presentación en pantalla (16:9)</PresentationFormat>
  <Paragraphs>17</Paragraphs>
  <Slides>2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Vínculos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Verdana</vt:lpstr>
      <vt:lpstr>Present</vt:lpstr>
      <vt:lpstr>https://gascaribesa-my.sharepoint.com/personal/edudan_gascaribe_com/Documents/Planeación%20financiera/2025/Caribe/Reparto%20Dividendos/Urilidades%20Reparto%20l%20Sem%202025/Reparto%20Utilidades/REPARTO%20DIVIDENDOS%20I%20SEM%202025.xlsx!ENERO%20-%20JUNIO%202025!F9C2:F20C9</vt:lpstr>
      <vt:lpstr>Presentación de PowerPoint</vt:lpstr>
      <vt:lpstr>Presentación de PowerPoint</vt:lpstr>
    </vt:vector>
  </TitlesOfParts>
  <Company>GASES DEL CARIBE S.A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GASES DEL CARIBE</dc:title>
  <dc:creator>Rossana Ariza Diaz</dc:creator>
  <cp:lastModifiedBy>Cristina Lucia Mendez Vargas</cp:lastModifiedBy>
  <cp:revision>5729</cp:revision>
  <cp:lastPrinted>2020-03-16T22:57:12Z</cp:lastPrinted>
  <dcterms:created xsi:type="dcterms:W3CDTF">2006-01-19T20:37:50Z</dcterms:created>
  <dcterms:modified xsi:type="dcterms:W3CDTF">2025-08-25T15:03:30Z</dcterms:modified>
</cp:coreProperties>
</file>